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embeddedFontLst>
    <p:embeddedFont>
      <p:font typeface="Abril Fatface" panose="02000503000000020003" pitchFamily="2" charset="77"/>
      <p:regular r:id="rId20"/>
    </p:embeddedFont>
    <p:embeddedFont>
      <p:font typeface="Audiowide" panose="02000503000000020004" pitchFamily="2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mbria" panose="02040503050406030204" pitchFamily="18" charset="0"/>
      <p:regular r:id="rId26"/>
      <p:bold r:id="rId27"/>
      <p:italic r:id="rId28"/>
      <p:boldItalic r:id="rId29"/>
    </p:embeddedFont>
    <p:embeddedFont>
      <p:font typeface="Century Gothic" panose="020B0502020202020204" pitchFamily="34" charset="0"/>
      <p:regular r:id="rId30"/>
      <p:bold r:id="rId31"/>
      <p:italic r:id="rId32"/>
      <p:boldItalic r:id="rId33"/>
    </p:embeddedFont>
    <p:embeddedFont>
      <p:font typeface="Helvetica Neue" panose="02000503000000020004" pitchFamily="2" charset="0"/>
      <p:regular r:id="rId34"/>
      <p:bold r:id="rId35"/>
      <p:italic r:id="rId36"/>
      <p:bold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2" roundtripDataSignature="AMtx7mhSsPeiYr8/LkaTLjmnCo9v3uJpz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9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tableStyles" Target="tableStyles.xml"/><Relationship Id="rId20" Type="http://schemas.openxmlformats.org/officeDocument/2006/relationships/font" Target="fonts/font1.fntdata"/><Relationship Id="rId41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2cd9e6bf7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g82cd9e6bf7_0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9" name="Google Shape;179;g82cd9e6bf7_0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2cd9e6bf7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g82cd9e6bf7_0_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7" name="Google Shape;187;g82cd9e6bf7_0_1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2cd9e6bf7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g82cd9e6bf7_0_1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g82cd9e6bf7_0_1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2cd9e6bf7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g82cd9e6bf7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3" name="Google Shape;203;g82cd9e6bf7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82cd9e6bf7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g82cd9e6bf7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g82cd9e6bf7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2cd9e6bf7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g82cd9e6bf7_0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82cd9e6bf7_0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2cd9e6bf7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82cd9e6bf7_0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82cd9e6bf7_0_1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4" name="Google Shape;23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2cd9e6bf7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82cd9e6bf7_0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" name="Google Shape;110;g82cd9e6bf7_0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2cd9e6bf7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82cd9e6bf7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" name="Google Shape;117;g82cd9e6bf7_0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2cd9e6bf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82cd9e6bf7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5" name="Google Shape;125;g82cd9e6bf7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82cd9e6bf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82cd9e6bf7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g82cd9e6bf7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2cd9e6bf7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g82cd9e6bf7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" name="Google Shape;147;g82cd9e6bf7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2cd9e6bf7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82cd9e6bf7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5" name="Google Shape;155;g82cd9e6bf7_0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2cd9e6bf7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g82cd9e6bf7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3" name="Google Shape;163;g82cd9e6bf7_0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2cd9e6bf7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g82cd9e6bf7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1" name="Google Shape;171;g82cd9e6bf7_0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 descr="Tag=AccentColor&#10;Flavor=Light&#10;Target=Fill"/>
          <p:cNvSpPr/>
          <p:nvPr/>
        </p:nvSpPr>
        <p:spPr>
          <a:xfrm flipH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 descr="Tag=AccentColor&#10;Flavor=Light&#10;Target=Fill"/>
          <p:cNvSpPr/>
          <p:nvPr/>
        </p:nvSpPr>
        <p:spPr>
          <a:xfrm>
            <a:off x="684965" y="1332237"/>
            <a:ext cx="5263732" cy="3841102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>
            <a:spLocks noGrp="1"/>
          </p:cNvSpPr>
          <p:nvPr>
            <p:ph type="pic" idx="2"/>
          </p:nvPr>
        </p:nvSpPr>
        <p:spPr>
          <a:xfrm>
            <a:off x="6711696" y="640079"/>
            <a:ext cx="4837176" cy="556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body" idx="1"/>
          </p:nvPr>
        </p:nvSpPr>
        <p:spPr>
          <a:xfrm>
            <a:off x="1655064" y="4087368"/>
            <a:ext cx="3319272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259080" y="365125"/>
            <a:ext cx="8663940" cy="73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259080" y="1249680"/>
            <a:ext cx="8663940" cy="502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45910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04860" y="6356350"/>
            <a:ext cx="5181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 descr="Tag=AccentColor&#10;Flavor=Light&#10;Target=Fill"/>
          <p:cNvSpPr/>
          <p:nvPr/>
        </p:nvSpPr>
        <p:spPr>
          <a:xfrm>
            <a:off x="7209816" y="0"/>
            <a:ext cx="4143984" cy="5747660"/>
          </a:xfrm>
          <a:custGeom>
            <a:avLst/>
            <a:gdLst/>
            <a:ahLst/>
            <a:cxnLst/>
            <a:rect l="l" t="t" r="r" b="b"/>
            <a:pathLst>
              <a:path w="3843750" h="5956080" extrusionOk="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838200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6419088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2"/>
          </p:nvPr>
        </p:nvSpPr>
        <p:spPr>
          <a:xfrm>
            <a:off x="8397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64190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64190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 descr="Tag=AccentColor&#10;Flavor=Light&#10;Target=Fill"/>
          <p:cNvSpPr/>
          <p:nvPr/>
        </p:nvSpPr>
        <p:spPr>
          <a:xfrm flipH="1">
            <a:off x="1969639" y="181596"/>
            <a:ext cx="8252722" cy="6022258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 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 descr="Mask ID=&#10;Mask position=bottom, center&#10;Mask family= brushstroke, landscape, wide"/>
          <p:cNvSpPr/>
          <p:nvPr/>
        </p:nvSpPr>
        <p:spPr>
          <a:xfrm>
            <a:off x="1768100" y="-1"/>
            <a:ext cx="10423900" cy="5920155"/>
          </a:xfrm>
          <a:custGeom>
            <a:avLst/>
            <a:gdLst/>
            <a:ahLst/>
            <a:cxnLst/>
            <a:rect l="l" t="t" r="r" b="b"/>
            <a:pathLst>
              <a:path w="10423900" h="5491534" extrusionOk="0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 descr="Tag=AccentColor&#10;Flavor=Light&#10;Target=Fill"/>
          <p:cNvSpPr/>
          <p:nvPr/>
        </p:nvSpPr>
        <p:spPr>
          <a:xfrm>
            <a:off x="4726728" y="0"/>
            <a:ext cx="7472381" cy="6858000"/>
          </a:xfrm>
          <a:custGeom>
            <a:avLst/>
            <a:gdLst/>
            <a:ahLst/>
            <a:cxnLst/>
            <a:rect l="l" t="t" r="r" b="b"/>
            <a:pathLst>
              <a:path w="7472381" h="6886575" extrusionOk="0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body" idx="1"/>
          </p:nvPr>
        </p:nvSpPr>
        <p:spPr>
          <a:xfrm>
            <a:off x="7059168" y="640080"/>
            <a:ext cx="4489704" cy="5596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2"/>
          </p:nvPr>
        </p:nvSpPr>
        <p:spPr>
          <a:xfrm>
            <a:off x="839788" y="3776472"/>
            <a:ext cx="3886200" cy="246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190500" y="136526"/>
            <a:ext cx="8747760" cy="83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bril Fatface"/>
              <a:buNone/>
              <a:defRPr sz="4400" b="0" i="1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190500" y="1074420"/>
            <a:ext cx="8747760" cy="5189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4564380" y="6365240"/>
            <a:ext cx="9525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190500" y="635126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526780" y="6369049"/>
            <a:ext cx="4114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mailto:BionicTigers10464@gmail.com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ovelandrobotics.weebly.com/team10464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" name="Google Shape;103;p1"/>
          <p:cNvSpPr/>
          <p:nvPr/>
        </p:nvSpPr>
        <p:spPr>
          <a:xfrm>
            <a:off x="0" y="-5255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1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2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1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"/>
          <p:cNvSpPr txBox="1">
            <a:spLocks noGrp="1"/>
          </p:cNvSpPr>
          <p:nvPr>
            <p:ph type="ctrTitle"/>
          </p:nvPr>
        </p:nvSpPr>
        <p:spPr>
          <a:xfrm>
            <a:off x="711027" y="843324"/>
            <a:ext cx="8144738" cy="170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</a:pPr>
            <a:r>
              <a:rPr lang="en-US" sz="6000" b="1"/>
              <a:t>Drive Trains</a:t>
            </a:r>
            <a:endParaRPr/>
          </a:p>
        </p:txBody>
      </p:sp>
      <p:sp>
        <p:nvSpPr>
          <p:cNvPr id="105" name="Google Shape;105;p1"/>
          <p:cNvSpPr txBox="1">
            <a:spLocks noGrp="1"/>
          </p:cNvSpPr>
          <p:nvPr>
            <p:ph type="subTitle" idx="1"/>
          </p:nvPr>
        </p:nvSpPr>
        <p:spPr>
          <a:xfrm>
            <a:off x="711028" y="2601649"/>
            <a:ext cx="3943349" cy="64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1700"/>
              <a:t>The Bionic Tigers - 10464</a:t>
            </a:r>
            <a:endParaRPr/>
          </a:p>
        </p:txBody>
      </p:sp>
      <p:pic>
        <p:nvPicPr>
          <p:cNvPr id="106" name="Google Shape;106;p1" descr="A close up of a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4362663"/>
            <a:ext cx="3683140" cy="1596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82cd9e6bf7_0_78"/>
          <p:cNvSpPr txBox="1"/>
          <p:nvPr/>
        </p:nvSpPr>
        <p:spPr>
          <a:xfrm>
            <a:off x="319500" y="936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Swerve</a:t>
            </a:r>
            <a:endParaRPr sz="2400" b="1" i="0" u="none" strike="noStrike" cap="none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82" name="Google Shape;182;g82cd9e6bf7_0_78"/>
          <p:cNvSpPr txBox="1"/>
          <p:nvPr/>
        </p:nvSpPr>
        <p:spPr>
          <a:xfrm>
            <a:off x="319500" y="1846804"/>
            <a:ext cx="2808000" cy="28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High maneuverability</a:t>
            </a:r>
            <a:endParaRPr sz="2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Good traction</a:t>
            </a:r>
            <a:endParaRPr sz="2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Complex programming</a:t>
            </a:r>
            <a:endParaRPr sz="2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Space consuming</a:t>
            </a:r>
            <a:endParaRPr sz="2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Complex design</a:t>
            </a:r>
            <a:endParaRPr sz="2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3" name="Google Shape;183;g82cd9e6bf7_0_78" descr="Image result for ftc swerve drive cad"/>
          <p:cNvPicPr preferRelativeResize="0"/>
          <p:nvPr/>
        </p:nvPicPr>
        <p:blipFill rotWithShape="1">
          <a:blip r:embed="rId3">
            <a:alphaModFix/>
          </a:blip>
          <a:srcRect t="12607" b="12614"/>
          <a:stretch/>
        </p:blipFill>
        <p:spPr>
          <a:xfrm>
            <a:off x="3073175" y="1254375"/>
            <a:ext cx="5860625" cy="328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2cd9e6bf7_0_107"/>
          <p:cNvSpPr txBox="1"/>
          <p:nvPr/>
        </p:nvSpPr>
        <p:spPr>
          <a:xfrm>
            <a:off x="767950" y="596125"/>
            <a:ext cx="4045200" cy="13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46524"/>
                </a:solidFill>
                <a:latin typeface="Audiowide"/>
                <a:ea typeface="Audiowide"/>
                <a:cs typeface="Audiowide"/>
                <a:sym typeface="Audiowide"/>
              </a:rPr>
              <a:t>Drive Methods</a:t>
            </a:r>
            <a:endParaRPr sz="3600" b="0" i="0" u="none" strike="noStrike" cap="none">
              <a:solidFill>
                <a:srgbClr val="F46524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90" name="Google Shape;190;g82cd9e6bf7_0_107"/>
          <p:cNvSpPr txBox="1"/>
          <p:nvPr/>
        </p:nvSpPr>
        <p:spPr>
          <a:xfrm>
            <a:off x="672900" y="1817396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How to get from motor to wheel</a:t>
            </a:r>
            <a:endParaRPr sz="21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g82cd9e6bf7_0_107"/>
          <p:cNvSpPr txBox="1"/>
          <p:nvPr/>
        </p:nvSpPr>
        <p:spPr>
          <a:xfrm>
            <a:off x="3608650" y="259252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sz="3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Direct Drive</a:t>
            </a:r>
            <a:endParaRPr sz="3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sz="3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Chain Drive</a:t>
            </a:r>
            <a:endParaRPr sz="3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sz="3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Belt Drive</a:t>
            </a:r>
            <a:endParaRPr sz="3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"/>
              <a:buChar char="●"/>
            </a:pPr>
            <a:r>
              <a:rPr lang="en-US" sz="3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Gear Drive</a:t>
            </a:r>
            <a:endParaRPr sz="3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2cd9e6bf7_0_122"/>
          <p:cNvSpPr txBox="1"/>
          <p:nvPr/>
        </p:nvSpPr>
        <p:spPr>
          <a:xfrm>
            <a:off x="699500" y="119515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Direct Drive </a:t>
            </a:r>
            <a:endParaRPr sz="2400" b="1" i="0" u="none" strike="noStrike" cap="none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98" name="Google Shape;198;g82cd9e6bf7_0_122"/>
          <p:cNvSpPr txBox="1"/>
          <p:nvPr/>
        </p:nvSpPr>
        <p:spPr>
          <a:xfrm>
            <a:off x="455300" y="2091250"/>
            <a:ext cx="3296400" cy="28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Motor and wheel share the same shaft</a:t>
            </a:r>
            <a:endParaRPr sz="2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Fewer points of failure</a:t>
            </a:r>
            <a:endParaRPr sz="2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 flexibility in motor position</a:t>
            </a:r>
            <a:endParaRPr sz="2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Wears down motor gearbox</a:t>
            </a:r>
            <a:endParaRPr sz="2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9" name="Google Shape;199;g82cd9e6bf7_0_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9075" y="1011525"/>
            <a:ext cx="4171950" cy="44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2cd9e6bf7_0_143"/>
          <p:cNvSpPr txBox="1"/>
          <p:nvPr/>
        </p:nvSpPr>
        <p:spPr>
          <a:xfrm>
            <a:off x="686175" y="950175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Chain Drive</a:t>
            </a:r>
            <a:endParaRPr sz="2400" b="1" i="0" u="none" strike="noStrike" cap="none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06" name="Google Shape;206;g82cd9e6bf7_0_143"/>
          <p:cNvSpPr txBox="1"/>
          <p:nvPr/>
        </p:nvSpPr>
        <p:spPr>
          <a:xfrm>
            <a:off x="787800" y="2025900"/>
            <a:ext cx="3988200" cy="28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Flexible motor positioning</a:t>
            </a:r>
            <a:endParaRPr sz="2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Variable gear ratio</a:t>
            </a:r>
            <a:endParaRPr sz="2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Adjustable length</a:t>
            </a:r>
            <a:endParaRPr sz="2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Requires tension</a:t>
            </a:r>
            <a:endParaRPr sz="2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Multiple points of failure</a:t>
            </a:r>
            <a:endParaRPr sz="2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7" name="Google Shape;207;g82cd9e6bf7_0_1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4478050" y="1986463"/>
            <a:ext cx="3876675" cy="27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2cd9e6bf7_0_131"/>
          <p:cNvSpPr txBox="1"/>
          <p:nvPr/>
        </p:nvSpPr>
        <p:spPr>
          <a:xfrm>
            <a:off x="482450" y="1235375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Belt Drive</a:t>
            </a:r>
            <a:endParaRPr sz="2400" b="1" i="0" u="none" strike="noStrike" cap="none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14" name="Google Shape;214;g82cd9e6bf7_0_131"/>
          <p:cNvSpPr txBox="1"/>
          <p:nvPr/>
        </p:nvSpPr>
        <p:spPr>
          <a:xfrm>
            <a:off x="482450" y="2145575"/>
            <a:ext cx="3882300" cy="28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Flexible motor position</a:t>
            </a:r>
            <a:endParaRPr sz="2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Low maintenance</a:t>
            </a:r>
            <a:endParaRPr sz="2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Variable gear ratio</a:t>
            </a:r>
            <a:endParaRPr sz="2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Relatively few points of failure</a:t>
            </a:r>
            <a:endParaRPr sz="2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Requires precise positioning</a:t>
            </a:r>
            <a:endParaRPr sz="2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Requires tension </a:t>
            </a:r>
            <a:endParaRPr sz="2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5" name="Google Shape;215;g82cd9e6bf7_0_1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5988" y="1518138"/>
            <a:ext cx="2695575" cy="42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82cd9e6bf7_0_137"/>
          <p:cNvSpPr txBox="1"/>
          <p:nvPr/>
        </p:nvSpPr>
        <p:spPr>
          <a:xfrm>
            <a:off x="319500" y="936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Gear Drive</a:t>
            </a:r>
            <a:endParaRPr sz="2400" b="1" i="0" u="none" strike="noStrike" cap="none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22" name="Google Shape;222;g82cd9e6bf7_0_137"/>
          <p:cNvSpPr txBox="1"/>
          <p:nvPr/>
        </p:nvSpPr>
        <p:spPr>
          <a:xfrm>
            <a:off x="319500" y="1928304"/>
            <a:ext cx="2808000" cy="28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Semi-flexible motor position</a:t>
            </a:r>
            <a:endParaRPr sz="2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Variable gear ratio</a:t>
            </a:r>
            <a:endParaRPr sz="2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Can slip and grind</a:t>
            </a:r>
            <a:endParaRPr sz="2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Multiple points of failure</a:t>
            </a:r>
            <a:endParaRPr sz="2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3" name="Google Shape;223;g82cd9e6bf7_0_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40325" y="1146975"/>
            <a:ext cx="4928925" cy="407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2cd9e6bf7_0_164"/>
          <p:cNvSpPr txBox="1">
            <a:spLocks noGrp="1"/>
          </p:cNvSpPr>
          <p:nvPr>
            <p:ph type="title"/>
          </p:nvPr>
        </p:nvSpPr>
        <p:spPr>
          <a:xfrm>
            <a:off x="259080" y="365125"/>
            <a:ext cx="8664000" cy="7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Tips and Tricks</a:t>
            </a:r>
            <a:endParaRPr/>
          </a:p>
        </p:txBody>
      </p:sp>
      <p:sp>
        <p:nvSpPr>
          <p:cNvPr id="230" name="Google Shape;230;g82cd9e6bf7_0_164"/>
          <p:cNvSpPr txBox="1">
            <a:spLocks noGrp="1"/>
          </p:cNvSpPr>
          <p:nvPr>
            <p:ph type="body" idx="1"/>
          </p:nvPr>
        </p:nvSpPr>
        <p:spPr>
          <a:xfrm>
            <a:off x="259080" y="1249680"/>
            <a:ext cx="86640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Advice based on our own learnings</a:t>
            </a:r>
            <a:endParaRPr/>
          </a:p>
        </p:txBody>
      </p:sp>
      <p:sp>
        <p:nvSpPr>
          <p:cNvPr id="231" name="Google Shape;231;g82cd9e6bf7_0_164"/>
          <p:cNvSpPr txBox="1"/>
          <p:nvPr/>
        </p:nvSpPr>
        <p:spPr>
          <a:xfrm>
            <a:off x="1100000" y="2186425"/>
            <a:ext cx="67902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Char char="●"/>
            </a:pPr>
            <a:r>
              <a:rPr lang="en-US" sz="2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Take advantage of D shaped and hex shafts</a:t>
            </a:r>
            <a:endParaRPr sz="2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Char char="●"/>
            </a:pPr>
            <a:r>
              <a:rPr lang="en-US" sz="2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 consistent structure such as channel pieces</a:t>
            </a:r>
            <a:endParaRPr sz="2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Char char="●"/>
            </a:pPr>
            <a:r>
              <a:rPr lang="en-US" sz="2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CAD and prototype before making complicated assemblies</a:t>
            </a:r>
            <a:endParaRPr sz="2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Char char="●"/>
            </a:pPr>
            <a:r>
              <a:rPr lang="en-US" sz="2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Plan your drivetrain to accommodate the other mechanisms on your robot</a:t>
            </a:r>
            <a:endParaRPr sz="2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"/>
          <p:cNvSpPr txBox="1"/>
          <p:nvPr/>
        </p:nvSpPr>
        <p:spPr>
          <a:xfrm>
            <a:off x="259080" y="365125"/>
            <a:ext cx="8664000" cy="7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1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Credits</a:t>
            </a:r>
            <a:endParaRPr sz="4000" i="1">
              <a:solidFill>
                <a:srgbClr val="000000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237" name="Google Shape;237;p2"/>
          <p:cNvSpPr txBox="1"/>
          <p:nvPr/>
        </p:nvSpPr>
        <p:spPr>
          <a:xfrm>
            <a:off x="259080" y="1249680"/>
            <a:ext cx="86640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-US" sz="16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lesson was written by </a:t>
            </a:r>
            <a:r>
              <a:rPr lang="en-US" sz="1600" b="1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Bionic Tigers 10464</a:t>
            </a:r>
            <a:r>
              <a:rPr lang="en-US" sz="16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for FTCTutorials.com</a:t>
            </a:r>
            <a:endParaRPr sz="16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-US" sz="16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You can contact the author at </a:t>
            </a:r>
            <a:endParaRPr sz="2000" b="1" i="1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" lvl="0" indent="-12700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" lvl="0" indent="-12700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" lvl="0" indent="-12700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" lvl="0" indent="-12700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-US" sz="16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More lessons for FIRST Tech Challenge are available at www.FTCtutorials.com</a:t>
            </a:r>
            <a:endParaRPr sz="16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8" name="Google Shape;238;p2"/>
          <p:cNvSpPr txBox="1"/>
          <p:nvPr/>
        </p:nvSpPr>
        <p:spPr>
          <a:xfrm>
            <a:off x="25908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 2020 FTCTutorials.com (Last edit 4/1/2020)</a:t>
            </a:r>
            <a:endParaRPr sz="11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p2"/>
          <p:cNvSpPr/>
          <p:nvPr/>
        </p:nvSpPr>
        <p:spPr>
          <a:xfrm>
            <a:off x="1420566" y="5157859"/>
            <a:ext cx="7464300" cy="4308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work is licensed under 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1400" b="0" i="0" u="sng" strike="noStrike" cap="none">
                <a:solidFill>
                  <a:srgbClr val="4374B7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Creative Commons Attribution-NonCommercial-ShareAlike 4.0 International License</a:t>
            </a:r>
            <a:r>
              <a:rPr lang="en-US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>
              <a:solidFill>
                <a:srgbClr val="4374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0" name="Google Shape;240;p2" descr="Creative Commons License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4901" y="5219289"/>
            <a:ext cx="949845" cy="334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"/>
          <p:cNvPicPr preferRelativeResize="0"/>
          <p:nvPr/>
        </p:nvPicPr>
        <p:blipFill rotWithShape="1">
          <a:blip r:embed="rId5">
            <a:alphaModFix/>
          </a:blip>
          <a:srcRect t="24908" b="27726"/>
          <a:stretch/>
        </p:blipFill>
        <p:spPr>
          <a:xfrm>
            <a:off x="5431700" y="2291613"/>
            <a:ext cx="3712299" cy="227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"/>
          <p:cNvSpPr txBox="1"/>
          <p:nvPr/>
        </p:nvSpPr>
        <p:spPr>
          <a:xfrm>
            <a:off x="0" y="1937625"/>
            <a:ext cx="8265000" cy="21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udiowide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Website:</a:t>
            </a:r>
            <a:endParaRPr sz="1800" b="0" i="0" u="none" strike="noStrike" cap="none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udiowide"/>
              <a:buChar char="○"/>
            </a:pPr>
            <a:r>
              <a:rPr lang="en-US" sz="1800" b="0" i="0" u="sng" strike="noStrike" cap="none">
                <a:solidFill>
                  <a:srgbClr val="0097A7"/>
                </a:solidFill>
                <a:latin typeface="Audiowide"/>
                <a:ea typeface="Audiowide"/>
                <a:cs typeface="Audiowide"/>
                <a:sym typeface="Audiowide"/>
                <a:hlinkClick r:id="rId6"/>
              </a:rPr>
              <a:t>http://lovelandrobotics.com/team10464</a:t>
            </a:r>
            <a:endParaRPr sz="1800" b="0" i="0" u="none" strike="noStrike" cap="none">
              <a:solidFill>
                <a:srgbClr val="595959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udiowide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Twitter:</a:t>
            </a:r>
            <a:endParaRPr sz="1800" b="0" i="0" u="none" strike="noStrike" cap="none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udiowide"/>
              <a:buChar char="○"/>
            </a:pPr>
            <a:r>
              <a:rPr lang="en-US" sz="1800" b="1" i="0" u="none" strike="noStrike" cap="none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@</a:t>
            </a:r>
            <a:r>
              <a:rPr lang="en-US" sz="1800" b="0" i="0" u="none" strike="noStrike" cap="none">
                <a:solidFill>
                  <a:srgbClr val="595959"/>
                </a:solidFill>
                <a:latin typeface="Audiowide"/>
                <a:ea typeface="Audiowide"/>
                <a:cs typeface="Audiowide"/>
                <a:sym typeface="Audiowide"/>
              </a:rPr>
              <a:t>BionicTigersFTC</a:t>
            </a:r>
            <a:endParaRPr sz="1800" b="0" i="0" u="none" strike="noStrike" cap="none">
              <a:solidFill>
                <a:srgbClr val="595959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udiowide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Email:</a:t>
            </a:r>
            <a:endParaRPr sz="1800" b="0" i="0" u="none" strike="noStrike" cap="none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udiowide"/>
              <a:buChar char="○"/>
            </a:pPr>
            <a:r>
              <a:rPr lang="en-US" sz="1800" b="0" i="0" u="sng" strike="noStrike" cap="none">
                <a:solidFill>
                  <a:srgbClr val="0097A7"/>
                </a:solidFill>
                <a:latin typeface="Audiowide"/>
                <a:ea typeface="Audiowide"/>
                <a:cs typeface="Audiowide"/>
                <a:sym typeface="Audiowide"/>
                <a:hlinkClick r:id="rId7"/>
              </a:rPr>
              <a:t>BionicTigers10464</a:t>
            </a:r>
            <a:r>
              <a:rPr lang="en-US" sz="1800" b="1" i="0" u="sng" strike="noStrike" cap="none">
                <a:solidFill>
                  <a:srgbClr val="0097A7"/>
                </a:solidFill>
                <a:latin typeface="Cambria"/>
                <a:ea typeface="Cambria"/>
                <a:cs typeface="Cambria"/>
                <a:sym typeface="Cambria"/>
                <a:hlinkClick r:id="rId7"/>
              </a:rPr>
              <a:t>@</a:t>
            </a:r>
            <a:r>
              <a:rPr lang="en-US" sz="1800" b="0" i="0" u="sng" strike="noStrike" cap="none">
                <a:solidFill>
                  <a:srgbClr val="0097A7"/>
                </a:solidFill>
                <a:latin typeface="Audiowide"/>
                <a:ea typeface="Audiowide"/>
                <a:cs typeface="Audiowide"/>
                <a:sym typeface="Audiowide"/>
                <a:hlinkClick r:id="rId7"/>
              </a:rPr>
              <a:t>gmail.com</a:t>
            </a:r>
            <a:endParaRPr sz="1400" b="0" i="0" u="none" strike="noStrike" cap="none">
              <a:solidFill>
                <a:srgbClr val="595959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595959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2cd9e6bf7_0_8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udiowide"/>
              </a:rPr>
              <a:t>Considerations when choosing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D1047-4795-784F-A49A-5FEAF0E46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-3556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Speed</a:t>
            </a:r>
          </a:p>
          <a:p>
            <a:pPr lvl="1" indent="-3556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000"/>
              <a:buFont typeface="Roboto"/>
              <a:buChar char="○"/>
            </a:pP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How fast do you want to go?</a:t>
            </a:r>
          </a:p>
          <a:p>
            <a:pPr lvl="0" indent="-3556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Power</a:t>
            </a:r>
          </a:p>
          <a:p>
            <a:pPr lvl="1" indent="-3556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000"/>
              <a:buFont typeface="Roboto"/>
              <a:buChar char="○"/>
            </a:pPr>
            <a:endParaRPr lang="en-US" sz="20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indent="-3556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Maneuverability</a:t>
            </a:r>
          </a:p>
          <a:p>
            <a:pPr lvl="0" indent="-3556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Traction</a:t>
            </a:r>
          </a:p>
          <a:p>
            <a:pPr lvl="0" indent="-3556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Terrain</a:t>
            </a:r>
          </a:p>
          <a:p>
            <a:pPr lvl="0" indent="-3556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Omni-directional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EFF3CA-ECD0-4142-A1CE-ED6BDEE3C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9" name="Google Shape;119;g82cd9e6bf7_0_94"/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US">
                <a:sym typeface="Roboto"/>
              </a:rPr>
              <a:t>4 Wheel</a:t>
            </a:r>
          </a:p>
          <a:p>
            <a:pPr lvl="0"/>
            <a:r>
              <a:rPr lang="en-US">
                <a:sym typeface="Roboto"/>
              </a:rPr>
              <a:t>6 Wheel</a:t>
            </a:r>
          </a:p>
          <a:p>
            <a:pPr lvl="0"/>
            <a:r>
              <a:rPr lang="en-US">
                <a:sym typeface="Roboto"/>
              </a:rPr>
              <a:t>Mecanum</a:t>
            </a:r>
          </a:p>
          <a:p>
            <a:pPr lvl="0"/>
            <a:r>
              <a:rPr lang="en-US">
                <a:sym typeface="Roboto"/>
              </a:rPr>
              <a:t>X-Drive</a:t>
            </a:r>
          </a:p>
          <a:p>
            <a:pPr lvl="0"/>
            <a:r>
              <a:rPr lang="en-US">
                <a:sym typeface="Roboto"/>
              </a:rPr>
              <a:t>H-Drive</a:t>
            </a:r>
          </a:p>
          <a:p>
            <a:pPr lvl="0"/>
            <a:r>
              <a:rPr lang="en-US">
                <a:sym typeface="Roboto"/>
              </a:rPr>
              <a:t>Treads</a:t>
            </a:r>
          </a:p>
          <a:p>
            <a:pPr lvl="0"/>
            <a:r>
              <a:rPr lang="en-US">
                <a:sym typeface="Roboto"/>
              </a:rPr>
              <a:t>Swerve Drive</a:t>
            </a:r>
            <a:endParaRPr lang="en-US">
              <a:sym typeface="Century Gothic"/>
            </a:endParaRPr>
          </a:p>
        </p:txBody>
      </p:sp>
      <p:sp>
        <p:nvSpPr>
          <p:cNvPr id="120" name="Google Shape;120;g82cd9e6bf7_0_94"/>
          <p:cNvSpPr txBox="1"/>
          <p:nvPr/>
        </p:nvSpPr>
        <p:spPr>
          <a:xfrm>
            <a:off x="822300" y="1561725"/>
            <a:ext cx="4572000" cy="9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46524"/>
                </a:solidFill>
                <a:latin typeface="Audiowide"/>
                <a:ea typeface="Audiowide"/>
                <a:cs typeface="Audiowide"/>
                <a:sym typeface="Audiowide"/>
              </a:rPr>
              <a:t>Drivetrain Types</a:t>
            </a:r>
            <a:endParaRPr sz="3600" b="0" i="0" u="none" strike="noStrike" cap="none">
              <a:solidFill>
                <a:srgbClr val="F46524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21" name="Google Shape;121;g82cd9e6bf7_0_94"/>
          <p:cNvSpPr txBox="1"/>
          <p:nvPr/>
        </p:nvSpPr>
        <p:spPr>
          <a:xfrm>
            <a:off x="1085700" y="262672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most common drivetrain configurations in FTC</a:t>
            </a:r>
            <a:endParaRPr sz="21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g82cd9e6bf7_0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49569" y="4711550"/>
            <a:ext cx="3145286" cy="180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82cd9e6bf7_0_16"/>
          <p:cNvSpPr txBox="1"/>
          <p:nvPr/>
        </p:nvSpPr>
        <p:spPr>
          <a:xfrm>
            <a:off x="319500" y="4754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4 Wheel</a:t>
            </a:r>
            <a:endParaRPr sz="2400" b="1" i="0" u="none" strike="noStrike" cap="none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29" name="Google Shape;129;g82cd9e6bf7_0_16"/>
          <p:cNvSpPr txBox="1"/>
          <p:nvPr/>
        </p:nvSpPr>
        <p:spPr>
          <a:xfrm>
            <a:off x="319500" y="1318175"/>
            <a:ext cx="3348600" cy="3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 Traction Wheels</a:t>
            </a:r>
            <a:endParaRPr sz="2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○"/>
            </a:pPr>
            <a:r>
              <a:rPr lang="en-US"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Good Traction</a:t>
            </a:r>
            <a:endParaRPr sz="2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○"/>
            </a:pPr>
            <a:r>
              <a:rPr lang="en-US"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Poor Maneuverability</a:t>
            </a:r>
            <a:endParaRPr sz="2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 Traction 2 Omni</a:t>
            </a:r>
            <a:endParaRPr sz="2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○"/>
            </a:pPr>
            <a:r>
              <a:rPr lang="en-US"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Off-Center Rotation</a:t>
            </a:r>
            <a:endParaRPr sz="2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○"/>
            </a:pPr>
            <a:r>
              <a:rPr lang="en-US"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Good traction</a:t>
            </a:r>
            <a:endParaRPr sz="2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○"/>
            </a:pPr>
            <a:r>
              <a:rPr lang="en-US"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Good Maneuverability</a:t>
            </a:r>
            <a:endParaRPr sz="2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 Omni Wheels</a:t>
            </a:r>
            <a:endParaRPr sz="2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○"/>
            </a:pPr>
            <a:r>
              <a:rPr lang="en-US"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Good Maneuverability</a:t>
            </a:r>
            <a:endParaRPr sz="2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○"/>
            </a:pPr>
            <a:r>
              <a:rPr lang="en-US"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Poor Traction</a:t>
            </a:r>
            <a:endParaRPr sz="2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0" name="Google Shape;130;g82cd9e6bf7_0_16"/>
          <p:cNvPicPr preferRelativeResize="0"/>
          <p:nvPr/>
        </p:nvPicPr>
        <p:blipFill rotWithShape="1">
          <a:blip r:embed="rId4">
            <a:alphaModFix/>
          </a:blip>
          <a:srcRect t="2987"/>
          <a:stretch/>
        </p:blipFill>
        <p:spPr>
          <a:xfrm>
            <a:off x="4974047" y="2263262"/>
            <a:ext cx="4096025" cy="233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82cd9e6bf7_0_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6868" y="81500"/>
            <a:ext cx="3627745" cy="206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82cd9e6bf7_0_16"/>
          <p:cNvSpPr txBox="1"/>
          <p:nvPr/>
        </p:nvSpPr>
        <p:spPr>
          <a:xfrm>
            <a:off x="5907525" y="1508050"/>
            <a:ext cx="1371600" cy="6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 Traction</a:t>
            </a: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3" name="Google Shape;133;g82cd9e6bf7_0_16"/>
          <p:cNvSpPr txBox="1"/>
          <p:nvPr/>
        </p:nvSpPr>
        <p:spPr>
          <a:xfrm>
            <a:off x="7567350" y="3956350"/>
            <a:ext cx="1371600" cy="6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Traction </a:t>
            </a: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omni</a:t>
            </a: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4" name="Google Shape;134;g82cd9e6bf7_0_16"/>
          <p:cNvSpPr txBox="1"/>
          <p:nvPr/>
        </p:nvSpPr>
        <p:spPr>
          <a:xfrm>
            <a:off x="5982225" y="6008400"/>
            <a:ext cx="12222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 omni</a:t>
            </a: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56381F-8899-A541-8FC7-9286AFA51A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9867D2-4243-EC42-B744-C0BB9B624B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2cd9e6bf7_0_27"/>
          <p:cNvSpPr txBox="1"/>
          <p:nvPr/>
        </p:nvSpPr>
        <p:spPr>
          <a:xfrm>
            <a:off x="407700" y="937125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6 Wheel</a:t>
            </a:r>
            <a:endParaRPr sz="2400" b="1" i="0" u="none" strike="noStrike" cap="none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41" name="Google Shape;141;g82cd9e6bf7_0_27"/>
          <p:cNvSpPr txBox="1"/>
          <p:nvPr/>
        </p:nvSpPr>
        <p:spPr>
          <a:xfrm>
            <a:off x="407700" y="2091250"/>
            <a:ext cx="2984400" cy="28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High Traction</a:t>
            </a:r>
            <a:endParaRPr sz="2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Good Maneuverability</a:t>
            </a:r>
            <a:endParaRPr sz="2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Versatile Terrain</a:t>
            </a:r>
            <a:endParaRPr sz="2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Can’t strafe</a:t>
            </a:r>
            <a:endParaRPr sz="2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g82cd9e6bf7_0_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9700" y="1486200"/>
            <a:ext cx="5535299" cy="31667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82cd9e6bf7_0_27"/>
          <p:cNvSpPr txBox="1"/>
          <p:nvPr/>
        </p:nvSpPr>
        <p:spPr>
          <a:xfrm>
            <a:off x="7156925" y="4102100"/>
            <a:ext cx="18180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 omni 2 traction</a:t>
            </a: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2cd9e6bf7_0_36"/>
          <p:cNvSpPr txBox="1"/>
          <p:nvPr/>
        </p:nvSpPr>
        <p:spPr>
          <a:xfrm>
            <a:off x="536800" y="9507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Mecanum</a:t>
            </a:r>
            <a:endParaRPr sz="2400" b="1" i="0" u="none" strike="noStrike" cap="none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50" name="Google Shape;150;g82cd9e6bf7_0_36"/>
          <p:cNvSpPr txBox="1"/>
          <p:nvPr/>
        </p:nvSpPr>
        <p:spPr>
          <a:xfrm>
            <a:off x="319500" y="1929275"/>
            <a:ext cx="2808000" cy="27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High Maneuverability</a:t>
            </a:r>
            <a:endParaRPr sz="2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Good Traction</a:t>
            </a:r>
            <a:endParaRPr sz="2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Strafing</a:t>
            </a:r>
            <a:endParaRPr sz="2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Best on flat field</a:t>
            </a:r>
            <a:endParaRPr sz="2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Requires exact measurements for best application</a:t>
            </a:r>
            <a:endParaRPr sz="2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" name="Google Shape;151;g82cd9e6bf7_0_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34900" y="1561838"/>
            <a:ext cx="5257800" cy="29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82cd9e6bf7_0_42"/>
          <p:cNvSpPr txBox="1"/>
          <p:nvPr/>
        </p:nvSpPr>
        <p:spPr>
          <a:xfrm>
            <a:off x="672600" y="104525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X-Drive</a:t>
            </a:r>
            <a:endParaRPr sz="2400" b="1" i="0" u="none" strike="noStrike" cap="none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58" name="Google Shape;158;g82cd9e6bf7_0_42"/>
          <p:cNvSpPr txBox="1"/>
          <p:nvPr/>
        </p:nvSpPr>
        <p:spPr>
          <a:xfrm>
            <a:off x="672600" y="2186304"/>
            <a:ext cx="2808000" cy="28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High Maneuverability</a:t>
            </a:r>
            <a:endParaRPr sz="2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Poor Traction</a:t>
            </a:r>
            <a:endParaRPr sz="2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Strafing</a:t>
            </a:r>
            <a:endParaRPr sz="2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Unorthodox Motor Placement</a:t>
            </a:r>
            <a:endParaRPr sz="2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Static Buildup</a:t>
            </a:r>
            <a:endParaRPr sz="2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" name="Google Shape;159;g82cd9e6bf7_0_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80600" y="1249138"/>
            <a:ext cx="5438775" cy="3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2cd9e6bf7_0_54"/>
          <p:cNvSpPr txBox="1"/>
          <p:nvPr/>
        </p:nvSpPr>
        <p:spPr>
          <a:xfrm>
            <a:off x="618250" y="936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H-Drive</a:t>
            </a:r>
            <a:endParaRPr sz="2400" b="1" i="0" u="none" strike="noStrike" cap="none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66" name="Google Shape;166;g82cd9e6bf7_0_54"/>
          <p:cNvSpPr txBox="1"/>
          <p:nvPr/>
        </p:nvSpPr>
        <p:spPr>
          <a:xfrm>
            <a:off x="319500" y="1846804"/>
            <a:ext cx="2808000" cy="28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High maneuverability</a:t>
            </a:r>
            <a:endParaRPr sz="2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Strafing</a:t>
            </a:r>
            <a:endParaRPr sz="2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Poor traction</a:t>
            </a:r>
            <a:endParaRPr sz="2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Space and motor consuming</a:t>
            </a:r>
            <a:endParaRPr sz="2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Static Buildup</a:t>
            </a:r>
            <a:endParaRPr sz="2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g82cd9e6bf7_0_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6250" y="1346500"/>
            <a:ext cx="5457825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2cd9e6bf7_0_48"/>
          <p:cNvSpPr txBox="1"/>
          <p:nvPr/>
        </p:nvSpPr>
        <p:spPr>
          <a:xfrm>
            <a:off x="319500" y="936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Treads</a:t>
            </a:r>
            <a:endParaRPr sz="2400" b="1" i="0" u="none" strike="noStrike" cap="none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74" name="Google Shape;174;g82cd9e6bf7_0_48"/>
          <p:cNvSpPr txBox="1"/>
          <p:nvPr/>
        </p:nvSpPr>
        <p:spPr>
          <a:xfrm>
            <a:off x="319500" y="1846804"/>
            <a:ext cx="2808000" cy="28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Good traction</a:t>
            </a:r>
            <a:endParaRPr sz="2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Versatile Terrain</a:t>
            </a:r>
            <a:endParaRPr sz="2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Poor maneuverability</a:t>
            </a:r>
            <a:endParaRPr sz="2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-US"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Prone to breaking</a:t>
            </a:r>
            <a:endParaRPr sz="2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5" name="Google Shape;175;g82cd9e6bf7_0_48" descr="Image result for ftc tank tread drive ca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77400" y="1573800"/>
            <a:ext cx="4842175" cy="35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Custom 17">
      <a:dk1>
        <a:srgbClr val="000000"/>
      </a:dk1>
      <a:lt1>
        <a:srgbClr val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377</Words>
  <Application>Microsoft Macintosh PowerPoint</Application>
  <PresentationFormat>On-screen Show (4:3)</PresentationFormat>
  <Paragraphs>140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Helvetica Neue</vt:lpstr>
      <vt:lpstr>Roboto</vt:lpstr>
      <vt:lpstr>Century Gothic</vt:lpstr>
      <vt:lpstr>Cambria</vt:lpstr>
      <vt:lpstr>Audiowide</vt:lpstr>
      <vt:lpstr>Abril Fatface</vt:lpstr>
      <vt:lpstr>Calibri</vt:lpstr>
      <vt:lpstr>BrushVTI</vt:lpstr>
      <vt:lpstr>Drive Trains</vt:lpstr>
      <vt:lpstr>Considerations when choosing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Tips and Tricks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Drive Trains</dc:title>
  <dc:creator>Srinivasan Seshan</dc:creator>
  <cp:lastModifiedBy>Srinivasan Seshan</cp:lastModifiedBy>
  <cp:revision>1</cp:revision>
  <dcterms:created xsi:type="dcterms:W3CDTF">2020-03-03T17:05:41Z</dcterms:created>
  <dcterms:modified xsi:type="dcterms:W3CDTF">2020-04-05T12:54:50Z</dcterms:modified>
</cp:coreProperties>
</file>